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9" r:id="rId3"/>
    <p:sldId id="260" r:id="rId4"/>
    <p:sldId id="270" r:id="rId5"/>
    <p:sldId id="261" r:id="rId6"/>
    <p:sldId id="263" r:id="rId7"/>
    <p:sldId id="262" r:id="rId8"/>
    <p:sldId id="264" r:id="rId9"/>
    <p:sldId id="265" r:id="rId10"/>
    <p:sldId id="266" r:id="rId11"/>
    <p:sldId id="268" r:id="rId12"/>
    <p:sldId id="267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3325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A00B5-C698-4EB9-A0CC-3EC1254FCFA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7421E-D881-42F8-B8C8-0569E5A7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5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ECFB0-6AAB-9A43-B504-051860E57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50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8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7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ECFB0-6AAB-9A43-B504-051860E57A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15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8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5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7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421E-D881-42F8-B8C8-0569E5A719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0DDE-41DC-4093-B10D-2DA3DF6F8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C6B88-D528-4E3F-B90F-AB02C05ED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A81E6-36F8-4F43-A928-1B84FA9B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C8A28-6291-4D9A-80C0-21B4973D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0F9C-1BDE-4983-B8D0-F3D3422E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5E76-F37E-4871-B158-12BA738C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56376-9EA1-4A02-8D4E-ECFE0EE6B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087B-5775-4B00-9808-5DF59BBA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60298-1439-43CA-9979-C6532C17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D89A1-E9A2-4F90-B42B-8764F731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46070-7D3B-46DE-89A6-E9D24BF69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D216C-47A2-4F7B-BA1B-FA2410725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0BB8-CCDD-4C43-A3BC-23BC6D0A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A4AB-D50E-414B-B1A5-3765C631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3E0C-C13F-48FC-AB0C-CCA9001E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8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9292" y="1028913"/>
            <a:ext cx="766404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92" y="3508588"/>
            <a:ext cx="7664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00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88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6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80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15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29C8-EC04-47C5-AD70-C4CC4100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C43B-54BC-4E7B-BA75-EFC2DFF7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45AE1-2C51-4096-A9C1-287039D1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E8F-809D-40DF-92E6-FF21B989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DAAC4-9C29-4AD0-914F-3B064B57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8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8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5884-484F-4DC0-996C-870E5F36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5A212-1858-4B82-801B-69F0CB89E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395E-FCCF-4D37-BD47-1A1779C2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C22C-EC96-4BC9-BF3B-6F6E465A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2583F-4624-49A4-A05E-FBFFC9BC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9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1480-F5F9-45AF-AD02-1552D335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E82B-20FA-4E43-A602-C223508B1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F2B0-1736-423A-86B5-96AB638D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8DF4-B23F-42E5-ADB8-0F0E5F3B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83510-2A62-4E05-807F-F36371B0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CBEC6-9CBF-4A97-95D1-56DAE761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0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5E2A-B2DC-4D7A-BD9D-33036563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7A4DB-C505-4307-8BCE-31AE95D70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86228-F96C-42C3-9ABC-1A03D852C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9BFCD-196A-4294-9C13-15E43123C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92311-8A2F-4101-B1AA-7C0A255F6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66036-F23E-4A3E-8323-AD2AB5BD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12CEC-D7A3-41DB-BE8F-165A95A4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FC8C7-7F35-4B02-918C-E80CF212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4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0E3-FC19-4C76-B61E-B392CACE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A0D93-EBEA-4022-9A1C-072CF325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3967E-5DCC-478D-879A-17D37C78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7324-56F0-425A-9BC7-246A5BF3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D8DD8-0517-4DE5-BC86-4C354F60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EC64F-E09C-447C-850F-A94D5C2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E9E78-71E6-4CED-AFC4-6EF80AEC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7310-A9CD-474C-B8CE-58822242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B17C9-AB12-42D3-AC3F-A2A5A5EF1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FD1E9-CC8B-45AE-975D-9EBA24A2F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68B6F-7892-4BEA-B8AE-41D472A6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3372F-BE3A-41C1-B851-919A2C7F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5F1E0-D193-40E7-AF46-07F1AC7F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8FD4-00E8-4639-98B1-333F3578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9EA41-C806-4605-B1E8-FB9062E84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67B6-D11C-4C8B-B9AF-657111D4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87A-C900-4123-A65D-A0091899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F54CE-72E8-4E22-BA00-E16F6C6E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0268C-FF1D-4115-AD8E-7C47F05B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1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6E0D4-62A0-42DB-BE95-8279EE32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880E6-4DA5-4E4A-80CE-76532C8BE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3426-A933-4819-9D19-3FE9EF036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9347-9223-4EA9-B827-93274B25495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DC7E0-D775-496E-8438-DB141DD4D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6EC5-D356-4E10-BB56-52E7D8CB9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B5DB1-1C7F-44BD-B943-B3844657C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4943" y="417376"/>
            <a:ext cx="10047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1841862"/>
            <a:ext cx="9470577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19" y="6356349"/>
            <a:ext cx="942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8899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4694" y="6356350"/>
            <a:ext cx="142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70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DE193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Budweiser Growth Opportunities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10/23/2020</a:t>
            </a:r>
          </a:p>
          <a:p>
            <a:r>
              <a:rPr lang="en-US" b="1" dirty="0">
                <a:solidFill>
                  <a:schemeClr val="bg1"/>
                </a:solidFill>
              </a:rPr>
              <a:t>Alex Gilbert</a:t>
            </a:r>
          </a:p>
          <a:p>
            <a:r>
              <a:rPr lang="en-US" b="1" dirty="0">
                <a:solidFill>
                  <a:schemeClr val="bg1"/>
                </a:solidFill>
              </a:rPr>
              <a:t>Yves Hughes</a:t>
            </a:r>
          </a:p>
        </p:txBody>
      </p:sp>
    </p:spTree>
    <p:extLst>
      <p:ext uri="{BB962C8B-B14F-4D97-AF65-F5344CB8AC3E}">
        <p14:creationId xmlns:p14="http://schemas.microsoft.com/office/powerpoint/2010/main" val="213172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16" descr="Map&#10;&#10;Description automatically generated">
            <a:extLst>
              <a:ext uri="{FF2B5EF4-FFF2-40B4-BE49-F238E27FC236}">
                <a16:creationId xmlns:a16="http://schemas.microsoft.com/office/drawing/2014/main" id="{541A7E5D-5B00-43BD-8594-D96CCB0CD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95" y="903915"/>
            <a:ext cx="9773410" cy="5050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88EA2-CDC8-4811-AF0B-9C4425A376F4}"/>
              </a:ext>
            </a:extLst>
          </p:cNvPr>
          <p:cNvSpPr txBox="1"/>
          <p:nvPr/>
        </p:nvSpPr>
        <p:spPr>
          <a:xfrm>
            <a:off x="2240791" y="77324"/>
            <a:ext cx="7515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Opportunities for Investment</a:t>
            </a:r>
          </a:p>
        </p:txBody>
      </p:sp>
    </p:spTree>
    <p:extLst>
      <p:ext uri="{BB962C8B-B14F-4D97-AF65-F5344CB8AC3E}">
        <p14:creationId xmlns:p14="http://schemas.microsoft.com/office/powerpoint/2010/main" val="48928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argo Brewing Company - Find their beer near you - TapHunter">
            <a:extLst>
              <a:ext uri="{FF2B5EF4-FFF2-40B4-BE49-F238E27FC236}">
                <a16:creationId xmlns:a16="http://schemas.microsoft.com/office/drawing/2014/main" id="{8CADFDAB-4BF2-46ED-92C5-CC73993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04CF5-B1BF-4D21-A867-031CF27FA5C4}"/>
              </a:ext>
            </a:extLst>
          </p:cNvPr>
          <p:cNvSpPr txBox="1"/>
          <p:nvPr/>
        </p:nvSpPr>
        <p:spPr>
          <a:xfrm>
            <a:off x="2703661" y="152400"/>
            <a:ext cx="6784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Recommended Acquisition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CA79A-C30E-4EDC-B3BD-8A18EA01B3F4}"/>
              </a:ext>
            </a:extLst>
          </p:cNvPr>
          <p:cNvSpPr txBox="1"/>
          <p:nvPr/>
        </p:nvSpPr>
        <p:spPr>
          <a:xfrm>
            <a:off x="897731" y="2553712"/>
            <a:ext cx="42171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​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Sole brewery of ND producing only 3 popular styles of beer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​</a:t>
            </a:r>
          </a:p>
          <a:p>
            <a:pPr algn="l" rtl="0" fontAlgn="base"/>
            <a:endParaRPr lang="en-US" sz="2000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 rtl="0" fontAlgn="base"/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Increase variety to the region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​</a:t>
            </a:r>
            <a:endParaRPr lang="en-US" sz="20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l"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​</a:t>
            </a:r>
          </a:p>
          <a:p>
            <a:pPr algn="l" rtl="0" fontAlgn="base"/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Bring distribution to CO &amp; CA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3307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large crowd of people&#10;&#10;Description automatically generated">
            <a:extLst>
              <a:ext uri="{FF2B5EF4-FFF2-40B4-BE49-F238E27FC236}">
                <a16:creationId xmlns:a16="http://schemas.microsoft.com/office/drawing/2014/main" id="{8D172A1E-5A80-4449-9ADF-62F1EB3EE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" y="0"/>
            <a:ext cx="12189561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C220F4-79E5-2C43-9153-9C773FCF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0078EF-CAB6-4CD6-91B3-5D844BFE68DE}"/>
              </a:ext>
            </a:extLst>
          </p:cNvPr>
          <p:cNvSpPr txBox="1">
            <a:spLocks/>
          </p:cNvSpPr>
          <p:nvPr/>
        </p:nvSpPr>
        <p:spPr>
          <a:xfrm>
            <a:off x="1360711" y="152400"/>
            <a:ext cx="4735289" cy="858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42D4E3-DCD1-40EE-B3D4-6C8C9C7D25D5}"/>
              </a:ext>
            </a:extLst>
          </p:cNvPr>
          <p:cNvSpPr txBox="1">
            <a:spLocks/>
          </p:cNvSpPr>
          <p:nvPr/>
        </p:nvSpPr>
        <p:spPr>
          <a:xfrm>
            <a:off x="1360711" y="1235324"/>
            <a:ext cx="9470577" cy="4387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present findings of our exploratory analysis of the data provided by Budweiser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Express market trends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suggestions for growth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15648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0078EF-CAB6-4CD6-91B3-5D844BFE68DE}"/>
              </a:ext>
            </a:extLst>
          </p:cNvPr>
          <p:cNvSpPr txBox="1">
            <a:spLocks/>
          </p:cNvSpPr>
          <p:nvPr/>
        </p:nvSpPr>
        <p:spPr>
          <a:xfrm>
            <a:off x="1360711" y="152400"/>
            <a:ext cx="4735289" cy="858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The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42D4E3-DCD1-40EE-B3D4-6C8C9C7D25D5}"/>
              </a:ext>
            </a:extLst>
          </p:cNvPr>
          <p:cNvSpPr txBox="1">
            <a:spLocks/>
          </p:cNvSpPr>
          <p:nvPr/>
        </p:nvSpPr>
        <p:spPr>
          <a:xfrm>
            <a:off x="1360711" y="1235324"/>
            <a:ext cx="9470577" cy="4387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Total of 2410 beers in the combined data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Of that, 1,005 beers have no IBU value provided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There were also 62 beers with no ABV or IBU provided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We several approaches: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Omit missing data altogether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Use a model to predict missing values</a:t>
            </a:r>
          </a:p>
          <a:p>
            <a:pPr marL="514350" indent="-514350" algn="l"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Use median IBU values for future </a:t>
            </a:r>
            <a:r>
              <a:rPr lang="en-US" dirty="0" err="1">
                <a:solidFill>
                  <a:schemeClr val="bg1"/>
                </a:solidFill>
              </a:rPr>
              <a:t>analyes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1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956E7-7B15-481E-B94D-64FE6614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58" y="1014591"/>
            <a:ext cx="5376084" cy="48288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94FB4F-4B99-4322-A293-AC082A1B27F3}"/>
              </a:ext>
            </a:extLst>
          </p:cNvPr>
          <p:cNvSpPr txBox="1">
            <a:spLocks/>
          </p:cNvSpPr>
          <p:nvPr/>
        </p:nvSpPr>
        <p:spPr>
          <a:xfrm>
            <a:off x="1933724" y="-51982"/>
            <a:ext cx="8324552" cy="858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Comparing Median ABV and IBU</a:t>
            </a:r>
          </a:p>
        </p:txBody>
      </p:sp>
    </p:spTree>
    <p:extLst>
      <p:ext uri="{BB962C8B-B14F-4D97-AF65-F5344CB8AC3E}">
        <p14:creationId xmlns:p14="http://schemas.microsoft.com/office/powerpoint/2010/main" val="305810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58140-C871-4A95-8E14-F9FE9B50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48" y="880288"/>
            <a:ext cx="8495704" cy="5097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A583AE-1F10-4A26-A83F-4D54A7D27CA1}"/>
              </a:ext>
            </a:extLst>
          </p:cNvPr>
          <p:cNvSpPr txBox="1">
            <a:spLocks/>
          </p:cNvSpPr>
          <p:nvPr/>
        </p:nvSpPr>
        <p:spPr>
          <a:xfrm>
            <a:off x="1933724" y="-51982"/>
            <a:ext cx="8324552" cy="858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Comparing Median ABV and IBU</a:t>
            </a:r>
          </a:p>
        </p:txBody>
      </p:sp>
    </p:spTree>
    <p:extLst>
      <p:ext uri="{BB962C8B-B14F-4D97-AF65-F5344CB8AC3E}">
        <p14:creationId xmlns:p14="http://schemas.microsoft.com/office/powerpoint/2010/main" val="772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93F8AA7-69BC-45D0-9B3E-0DC576F3E313}"/>
              </a:ext>
            </a:extLst>
          </p:cNvPr>
          <p:cNvSpPr txBox="1">
            <a:spLocks/>
          </p:cNvSpPr>
          <p:nvPr/>
        </p:nvSpPr>
        <p:spPr>
          <a:xfrm>
            <a:off x="1072324" y="-364339"/>
            <a:ext cx="100473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Highest ABV &amp; Bitterness (IBU)</a:t>
            </a:r>
          </a:p>
        </p:txBody>
      </p:sp>
      <p:pic>
        <p:nvPicPr>
          <p:cNvPr id="6" name="Content Placeholder 7" descr="A picture containing map&#10;&#10;Description automatically generated">
            <a:extLst>
              <a:ext uri="{FF2B5EF4-FFF2-40B4-BE49-F238E27FC236}">
                <a16:creationId xmlns:a16="http://schemas.microsoft.com/office/drawing/2014/main" id="{A0DFC8F6-FA5A-4220-B98E-CB724F914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91" y="1477963"/>
            <a:ext cx="4206875" cy="2609744"/>
          </a:xfrm>
          <a:prstGeom prst="rect">
            <a:avLst/>
          </a:prstGeom>
        </p:spPr>
      </p:pic>
      <p:pic>
        <p:nvPicPr>
          <p:cNvPr id="7" name="Content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6EB81BFE-CE57-4EFB-999A-177C84A7A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4" y="1477963"/>
            <a:ext cx="4206875" cy="2609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66B10-8683-40D8-8697-1367392994D7}"/>
              </a:ext>
            </a:extLst>
          </p:cNvPr>
          <p:cNvSpPr txBox="1"/>
          <p:nvPr/>
        </p:nvSpPr>
        <p:spPr>
          <a:xfrm>
            <a:off x="1072324" y="4407508"/>
            <a:ext cx="3717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Highest ABV</a:t>
            </a:r>
            <a:r>
              <a:rPr lang="en-US" dirty="0">
                <a:solidFill>
                  <a:schemeClr val="bg1"/>
                </a:solidFill>
              </a:rPr>
              <a:t>: 12.5% - London Balling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By:</a:t>
            </a:r>
            <a:r>
              <a:rPr lang="en-US" dirty="0">
                <a:solidFill>
                  <a:schemeClr val="bg1"/>
                </a:solidFill>
              </a:rPr>
              <a:t> Against the Grain Brewery </a:t>
            </a:r>
          </a:p>
          <a:p>
            <a:r>
              <a:rPr lang="en-US" b="1" dirty="0">
                <a:solidFill>
                  <a:schemeClr val="bg1"/>
                </a:solidFill>
              </a:rPr>
              <a:t>From: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Louisville,KY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E4BEC-4AD7-40B6-BFC9-342238907812}"/>
              </a:ext>
            </a:extLst>
          </p:cNvPr>
          <p:cNvSpPr txBox="1"/>
          <p:nvPr/>
        </p:nvSpPr>
        <p:spPr>
          <a:xfrm>
            <a:off x="5840430" y="4407507"/>
            <a:ext cx="4160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Highest IBU</a:t>
            </a:r>
            <a:r>
              <a:rPr lang="en-US" dirty="0">
                <a:solidFill>
                  <a:schemeClr val="bg1"/>
                </a:solidFill>
              </a:rPr>
              <a:t>: 138 - Bitter Bitch Imperial IPA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By:</a:t>
            </a:r>
            <a:r>
              <a:rPr lang="en-US" dirty="0">
                <a:solidFill>
                  <a:schemeClr val="bg1"/>
                </a:solidFill>
              </a:rPr>
              <a:t> Astoria Brewing Company </a:t>
            </a:r>
          </a:p>
          <a:p>
            <a:r>
              <a:rPr lang="en-US" b="1" dirty="0">
                <a:solidFill>
                  <a:schemeClr val="bg1"/>
                </a:solidFill>
              </a:rPr>
              <a:t>From:</a:t>
            </a:r>
            <a:r>
              <a:rPr lang="en-US" dirty="0">
                <a:solidFill>
                  <a:schemeClr val="bg1"/>
                </a:solidFill>
              </a:rPr>
              <a:t> Astoria, OR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77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5A370-91B0-4BF6-9685-D1FBFDECB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97" y="983158"/>
            <a:ext cx="8152805" cy="489168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F589970-BB14-406E-9A1E-6A40B4F25C9C}"/>
              </a:ext>
            </a:extLst>
          </p:cNvPr>
          <p:cNvSpPr txBox="1">
            <a:spLocks/>
          </p:cNvSpPr>
          <p:nvPr/>
        </p:nvSpPr>
        <p:spPr>
          <a:xfrm>
            <a:off x="1072324" y="-364339"/>
            <a:ext cx="100473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Market Analysis of ABV</a:t>
            </a:r>
          </a:p>
        </p:txBody>
      </p:sp>
    </p:spTree>
    <p:extLst>
      <p:ext uri="{BB962C8B-B14F-4D97-AF65-F5344CB8AC3E}">
        <p14:creationId xmlns:p14="http://schemas.microsoft.com/office/powerpoint/2010/main" val="234959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37C92-8360-47E0-8000-FA8BBFA8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485" y="1052691"/>
            <a:ext cx="7921029" cy="475261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A11957C-B899-4B79-A75C-B436DE3BE39D}"/>
              </a:ext>
            </a:extLst>
          </p:cNvPr>
          <p:cNvSpPr txBox="1">
            <a:spLocks/>
          </p:cNvSpPr>
          <p:nvPr/>
        </p:nvSpPr>
        <p:spPr>
          <a:xfrm>
            <a:off x="1072324" y="-364339"/>
            <a:ext cx="100473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Bitterness related to ABV</a:t>
            </a:r>
          </a:p>
        </p:txBody>
      </p:sp>
    </p:spTree>
    <p:extLst>
      <p:ext uri="{BB962C8B-B14F-4D97-AF65-F5344CB8AC3E}">
        <p14:creationId xmlns:p14="http://schemas.microsoft.com/office/powerpoint/2010/main" val="91174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9AB5C-45F8-490B-B1D7-AB3F4445F3F3}"/>
              </a:ext>
            </a:extLst>
          </p:cNvPr>
          <p:cNvSpPr/>
          <p:nvPr/>
        </p:nvSpPr>
        <p:spPr>
          <a:xfrm>
            <a:off x="1" y="6124575"/>
            <a:ext cx="12192000" cy="581025"/>
          </a:xfrm>
          <a:prstGeom prst="rect">
            <a:avLst/>
          </a:prstGeom>
          <a:solidFill>
            <a:srgbClr val="1329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udweiser Logo Png - Free Transparent PNG Logos">
            <a:extLst>
              <a:ext uri="{FF2B5EF4-FFF2-40B4-BE49-F238E27FC236}">
                <a16:creationId xmlns:a16="http://schemas.microsoft.com/office/drawing/2014/main" id="{53952F1D-9FA7-4188-9E68-6151D090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6068371"/>
            <a:ext cx="1876426" cy="7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3D65FA3-0B5C-48D7-BA5F-445E60F2B00B}"/>
              </a:ext>
            </a:extLst>
          </p:cNvPr>
          <p:cNvSpPr txBox="1">
            <a:spLocks/>
          </p:cNvSpPr>
          <p:nvPr/>
        </p:nvSpPr>
        <p:spPr>
          <a:xfrm>
            <a:off x="1072324" y="-364339"/>
            <a:ext cx="100473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Classifying Ales and IPAs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3CA4A-CBEE-4FA3-8F21-B02A02C335F6}"/>
              </a:ext>
            </a:extLst>
          </p:cNvPr>
          <p:cNvSpPr txBox="1"/>
          <p:nvPr/>
        </p:nvSpPr>
        <p:spPr>
          <a:xfrm>
            <a:off x="1419225" y="1752599"/>
            <a:ext cx="858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KNN to create an algorithm for classifying beers by comparing ABV and IBU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Accuracy = 84%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Correctly identifies Ales 86.6% of the time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Correctly identifies IPAs 81.1% of the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4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0499D2BE-43F9-F04C-B22B-EB336B2462FB}" vid="{8AF3550B-44D4-9340-B54A-CCBECFB3C95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235</Words>
  <Application>Microsoft Office PowerPoint</Application>
  <PresentationFormat>Widescreen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Office Theme</vt:lpstr>
      <vt:lpstr>1_Office Theme</vt:lpstr>
      <vt:lpstr>Budweiser Growth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Gilbert</dc:creator>
  <cp:lastModifiedBy>Alexander Gilbert</cp:lastModifiedBy>
  <cp:revision>24</cp:revision>
  <dcterms:created xsi:type="dcterms:W3CDTF">2020-10-24T16:56:49Z</dcterms:created>
  <dcterms:modified xsi:type="dcterms:W3CDTF">2020-10-24T22:23:17Z</dcterms:modified>
</cp:coreProperties>
</file>